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34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83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1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74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98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6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3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45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95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82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81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E604-2806-40A9-9E02-FCDBD5539DB3}" type="datetimeFigureOut">
              <a:rPr lang="th-TH" smtClean="0"/>
              <a:t>22/05/57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05C4-2526-4048-ADA6-A5BD6914F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40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13.wmf"/><Relationship Id="rId5" Type="http://schemas.openxmlformats.org/officeDocument/2006/relationships/slide" Target="slide5.xm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รูปภาพ 2" descr="หน้า วิช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89122" y="1648361"/>
            <a:ext cx="4416594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500" b="1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หน่วยที่ 2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94330" y="3400961"/>
            <a:ext cx="402546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ตรรกศาสตร์</a:t>
            </a:r>
            <a:endParaRPr lang="th-TH" sz="8000" b="1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7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รูปภาพ 8" descr="icon 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รูปภาพ 6" descr="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รูปภาพ 8" descr="icon 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914400" y="1066800"/>
            <a:ext cx="200407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หัวข้อเรื่อง</a:t>
            </a:r>
          </a:p>
        </p:txBody>
      </p:sp>
      <p:pic>
        <p:nvPicPr>
          <p:cNvPr id="17510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426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0388"/>
            <a:ext cx="7426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17988"/>
            <a:ext cx="7426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7426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รูปภาพ 6" descr="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รูปภาพ 8" descr="icon home.pn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990600"/>
            <a:ext cx="7426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143000" y="1524000"/>
            <a:ext cx="73914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สัจนิ</a:t>
            </a:r>
            <a:r>
              <a:rPr lang="th-TH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รันดร์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Tautology)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คือ ประพจน์ที่มีค่าความจริงเป็นจริงเสมอ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2133600"/>
            <a:ext cx="65532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ตัวอย่าง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จงตรวจสอบว่า 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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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p </a:t>
            </a:r>
            <a:r>
              <a:rPr lang="th-TH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เป็นสัจนิ</a:t>
            </a:r>
            <a:r>
              <a:rPr lang="th-TH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รันดร์</a:t>
            </a:r>
            <a:r>
              <a:rPr lang="th-TH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หรือไม่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1752600" y="2819400"/>
          <a:ext cx="5562599" cy="1828800"/>
        </p:xfrm>
        <a:graphic>
          <a:graphicData uri="http://schemas.openxmlformats.org/drawingml/2006/table">
            <a:tbl>
              <a:tblPr/>
              <a:tblGrid>
                <a:gridCol w="1191925"/>
                <a:gridCol w="1191925"/>
                <a:gridCol w="1191925"/>
                <a:gridCol w="1986824"/>
              </a:tblGrid>
              <a:tr h="250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p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b="1" dirty="0" err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p</a:t>
                      </a:r>
                      <a:r>
                        <a:rPr lang="en-US" sz="2400" b="1" dirty="0" err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</a:t>
                      </a:r>
                      <a:r>
                        <a:rPr lang="en-US" sz="2400" b="1" dirty="0" err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(p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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q) 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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p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69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381000" y="4953000"/>
            <a:ext cx="84582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จากตารางแสดงค่าความจริงจะเห็นว่า 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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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p </a:t>
            </a:r>
            <a:r>
              <a:rPr lang="th-TH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มีค่าความจริงเป็นจริงทุกกรณี ดังนั้นจึงเป็น สัจนิ</a:t>
            </a:r>
            <a:r>
              <a:rPr lang="th-TH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รันดร์</a:t>
            </a:r>
            <a:endParaRPr lang="th-TH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5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426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81000" y="1531203"/>
            <a:ext cx="84582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ประพจน์ 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ประพจน์จะสมมูลกันเมื่อมีค่าความจริงเหมือนกันทุกกรณี และจะเป็นนิเสธกันเมื่อมีค่าความจริงตรงข้ามกันทุกกรณี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838200" y="2493963"/>
          <a:ext cx="7516816" cy="1849437"/>
        </p:xfrm>
        <a:graphic>
          <a:graphicData uri="http://schemas.openxmlformats.org/drawingml/2006/table">
            <a:tbl>
              <a:tblPr/>
              <a:tblGrid>
                <a:gridCol w="1073280"/>
                <a:gridCol w="1073280"/>
                <a:gridCol w="1073280"/>
                <a:gridCol w="1074244"/>
                <a:gridCol w="1074244"/>
                <a:gridCol w="1074244"/>
                <a:gridCol w="1074244"/>
              </a:tblGrid>
              <a:tr h="369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p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p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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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(p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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q)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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p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</a:t>
                      </a:r>
                      <a:r>
                        <a:rPr lang="en-US" sz="24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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p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</a:t>
                      </a:r>
                      <a:r>
                        <a:rPr lang="en-US" sz="24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q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47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F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7490" algn="l"/>
                          <a:tab pos="457200" algn="l"/>
                          <a:tab pos="685800" algn="l"/>
                          <a:tab pos="914400" algn="l"/>
                          <a:tab pos="2256155" algn="l"/>
                        </a:tabLst>
                      </a:pPr>
                      <a:r>
                        <a:rPr lang="en-US" sz="24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T</a:t>
                      </a:r>
                      <a:endParaRPr lang="en-US" sz="1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04053" marR="104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304800" y="4572000"/>
            <a:ext cx="8534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จะเห็นว่า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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มีค่าความจริงเหมือนกับ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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ทุกกรณี ดังนั้น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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สมมูลกับ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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 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เขียนแทนด้วยสัญลักษณ์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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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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endParaRPr lang="th-TH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0" y="5446693"/>
            <a:ext cx="8534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และ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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มีค่าความจริงตรงข้ามกับ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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 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ทุกกรณี ดังนั้น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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เป็นนิเสธของ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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</a:t>
            </a:r>
            <a:endParaRPr lang="th-TH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6416" name="รูปภาพ 6" descr="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รูปภาพ 8" descr="icon home.png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รูปภาพ 6" descr="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รูปภาพ 8" descr="icon 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426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33400" y="1676400"/>
            <a:ext cx="8001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ประโยคเปิด (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Open Sentence)</a:t>
            </a: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คือ ประโยคบอกเล่าหรือปฏิเสธที่มีตัวแปรและไม่ใช่ประพจน์ แต่เมื่อแทนตัวแปรนั้นด้วยสมาชิกในเอกภพสัมพัทธ์แล้วจะเป็นประพจน์</a:t>
            </a:r>
          </a:p>
        </p:txBody>
      </p:sp>
      <p:grpSp>
        <p:nvGrpSpPr>
          <p:cNvPr id="2" name="กลุ่ม 9"/>
          <p:cNvGrpSpPr>
            <a:grpSpLocks/>
          </p:cNvGrpSpPr>
          <p:nvPr/>
        </p:nvGrpSpPr>
        <p:grpSpPr bwMode="auto">
          <a:xfrm>
            <a:off x="2209800" y="3200400"/>
            <a:ext cx="4572000" cy="1524000"/>
            <a:chOff x="2209800" y="3200400"/>
            <a:chExt cx="4572000" cy="1524000"/>
          </a:xfrm>
        </p:grpSpPr>
        <p:sp>
          <p:nvSpPr>
            <p:cNvPr id="17416" name="สี่เหลี่ยมผืนผ้า 7"/>
            <p:cNvSpPr>
              <a:spLocks noChangeArrowheads="1"/>
            </p:cNvSpPr>
            <p:nvPr/>
          </p:nvSpPr>
          <p:spPr bwMode="auto">
            <a:xfrm>
              <a:off x="2743200" y="3465493"/>
              <a:ext cx="3505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571500" algn="l"/>
                  <a:tab pos="914400" algn="l"/>
                  <a:tab pos="1257300" algn="l"/>
                </a:tabLst>
              </a:pPr>
              <a:r>
                <a:rPr lang="th-TH">
                  <a:latin typeface="Cordia New" pitchFamily="34" charset="-34"/>
                  <a:cs typeface="Cordia New" pitchFamily="34" charset="-34"/>
                </a:rPr>
                <a:t>เช่น	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1)	2x + 6 = 0</a:t>
              </a:r>
            </a:p>
            <a:p>
              <a:pPr>
                <a:tabLst>
                  <a:tab pos="571500" algn="l"/>
                  <a:tab pos="914400" algn="l"/>
                  <a:tab pos="1257300" algn="l"/>
                </a:tabLst>
              </a:pPr>
              <a:r>
                <a:rPr lang="en-US">
                  <a:latin typeface="Cordia New" pitchFamily="34" charset="-34"/>
                  <a:cs typeface="Cordia New" pitchFamily="34" charset="-34"/>
                </a:rPr>
                <a:t>	2)	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เขาเรียนอยู่ชั้น ปวส.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1</a:t>
              </a:r>
            </a:p>
          </p:txBody>
        </p:sp>
        <p:sp>
          <p:nvSpPr>
            <p:cNvPr id="9" name="สี่เหลี่ยมมุมมน 8"/>
            <p:cNvSpPr/>
            <p:nvPr/>
          </p:nvSpPr>
          <p:spPr>
            <a:xfrm>
              <a:off x="2209800" y="3200400"/>
              <a:ext cx="4572000" cy="1524000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1478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รูปภาพ 6" descr="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รูปภาพ 8" descr="icon hom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990600"/>
            <a:ext cx="7426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กลุ่ม 20"/>
          <p:cNvGrpSpPr>
            <a:grpSpLocks/>
          </p:cNvGrpSpPr>
          <p:nvPr/>
        </p:nvGrpSpPr>
        <p:grpSpPr bwMode="auto">
          <a:xfrm>
            <a:off x="1122363" y="2667000"/>
            <a:ext cx="6477000" cy="523875"/>
            <a:chOff x="1143000" y="2667000"/>
            <a:chExt cx="6477000" cy="523220"/>
          </a:xfrm>
        </p:grpSpPr>
        <p:sp>
          <p:nvSpPr>
            <p:cNvPr id="20" name="สี่เหลี่ยมมุมมน 19"/>
            <p:cNvSpPr/>
            <p:nvPr/>
          </p:nvSpPr>
          <p:spPr>
            <a:xfrm>
              <a:off x="1143000" y="2681270"/>
              <a:ext cx="6400800" cy="41064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grpSp>
          <p:nvGrpSpPr>
            <p:cNvPr id="1043" name="กลุ่ม 16"/>
            <p:cNvGrpSpPr>
              <a:grpSpLocks/>
            </p:cNvGrpSpPr>
            <p:nvPr/>
          </p:nvGrpSpPr>
          <p:grpSpPr bwMode="auto">
            <a:xfrm>
              <a:off x="1253490" y="2667000"/>
              <a:ext cx="6366510" cy="523220"/>
              <a:chOff x="1771650" y="2667000"/>
              <a:chExt cx="6366510" cy="523220"/>
            </a:xfrm>
          </p:grpSpPr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1771650" y="2790825"/>
              <a:ext cx="1714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Equation" r:id="rId8" imgW="139639" imgH="190417" progId="Equation.3">
                      <p:embed/>
                    </p:oleObj>
                  </mc:Choice>
                  <mc:Fallback>
                    <p:oleObj name="Equation" r:id="rId8" imgW="139639" imgH="19041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1650" y="2790825"/>
                            <a:ext cx="17145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4" name="สี่เหลี่ยมผืนผ้า 11"/>
              <p:cNvSpPr>
                <a:spLocks noChangeArrowheads="1"/>
              </p:cNvSpPr>
              <p:nvPr/>
            </p:nvSpPr>
            <p:spPr bwMode="auto">
              <a:xfrm>
                <a:off x="1965960" y="2667000"/>
                <a:ext cx="6172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th-TH">
                    <a:latin typeface="Cordia New" pitchFamily="34" charset="-34"/>
                    <a:cs typeface="Cordia New" pitchFamily="34" charset="-34"/>
                  </a:rPr>
                  <a:t>แทนตัวบ่งปริมาณ 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“</a:t>
                </a:r>
                <a:r>
                  <a:rPr lang="th-TH">
                    <a:latin typeface="Cordia New" pitchFamily="34" charset="-34"/>
                    <a:cs typeface="Cordia New" pitchFamily="34" charset="-34"/>
                  </a:rPr>
                  <a:t>สำหรับบางส่วน...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”</a:t>
                </a:r>
                <a:r>
                  <a:rPr lang="th-TH">
                    <a:latin typeface="Cordia New" pitchFamily="34" charset="-34"/>
                    <a:cs typeface="Cordia New" pitchFamily="34" charset="-34"/>
                  </a:rPr>
                  <a:t> หรือ 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“</a:t>
                </a:r>
                <a:r>
                  <a:rPr lang="th-TH">
                    <a:latin typeface="Cordia New" pitchFamily="34" charset="-34"/>
                    <a:cs typeface="Cordia New" pitchFamily="34" charset="-34"/>
                  </a:rPr>
                  <a:t>จะมีบางค่าของ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”</a:t>
                </a:r>
                <a:endParaRPr lang="th-TH"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</p:grpSp>
      <p:grpSp>
        <p:nvGrpSpPr>
          <p:cNvPr id="4" name="กลุ่ม 18"/>
          <p:cNvGrpSpPr>
            <a:grpSpLocks/>
          </p:cNvGrpSpPr>
          <p:nvPr/>
        </p:nvGrpSpPr>
        <p:grpSpPr bwMode="auto">
          <a:xfrm>
            <a:off x="1131888" y="2057400"/>
            <a:ext cx="6400800" cy="523875"/>
            <a:chOff x="1132367" y="2057400"/>
            <a:chExt cx="6400800" cy="523220"/>
          </a:xfrm>
        </p:grpSpPr>
        <p:sp>
          <p:nvSpPr>
            <p:cNvPr id="18" name="สี่เหลี่ยมมุมมน 17"/>
            <p:cNvSpPr/>
            <p:nvPr/>
          </p:nvSpPr>
          <p:spPr>
            <a:xfrm>
              <a:off x="1132367" y="2081183"/>
              <a:ext cx="6400800" cy="41223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grpSp>
          <p:nvGrpSpPr>
            <p:cNvPr id="1040" name="กลุ่ม 15"/>
            <p:cNvGrpSpPr>
              <a:grpSpLocks/>
            </p:cNvGrpSpPr>
            <p:nvPr/>
          </p:nvGrpSpPr>
          <p:grpSpPr bwMode="auto">
            <a:xfrm>
              <a:off x="1230630" y="2057400"/>
              <a:ext cx="5932170" cy="523220"/>
              <a:chOff x="1748790" y="2133600"/>
              <a:chExt cx="5932170" cy="523220"/>
            </a:xfrm>
          </p:grpSpPr>
          <p:graphicFrame>
            <p:nvGraphicFramePr>
              <p:cNvPr id="1026" name="Object 4"/>
              <p:cNvGraphicFramePr>
                <a:graphicFrameLocks noChangeAspect="1"/>
              </p:cNvGraphicFramePr>
              <p:nvPr/>
            </p:nvGraphicFramePr>
            <p:xfrm>
              <a:off x="1748790" y="2266950"/>
              <a:ext cx="21717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Equation" r:id="rId10" imgW="177646" imgH="190335" progId="Equation.3">
                      <p:embed/>
                    </p:oleObj>
                  </mc:Choice>
                  <mc:Fallback>
                    <p:oleObj name="Equation" r:id="rId10" imgW="177646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48790" y="2266950"/>
                            <a:ext cx="21717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1" name="สี่เหลี่ยมผืนผ้า 12"/>
              <p:cNvSpPr>
                <a:spLocks noChangeArrowheads="1"/>
              </p:cNvSpPr>
              <p:nvPr/>
            </p:nvSpPr>
            <p:spPr bwMode="auto">
              <a:xfrm>
                <a:off x="1965960" y="2133600"/>
                <a:ext cx="5715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th-TH">
                    <a:latin typeface="Cordia New" pitchFamily="34" charset="-34"/>
                    <a:cs typeface="Cordia New" pitchFamily="34" charset="-34"/>
                  </a:rPr>
                  <a:t>แทนตัวบ่งปริมาณ 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“</a:t>
                </a:r>
                <a:r>
                  <a:rPr lang="th-TH">
                    <a:latin typeface="Cordia New" pitchFamily="34" charset="-34"/>
                    <a:cs typeface="Cordia New" pitchFamily="34" charset="-34"/>
                  </a:rPr>
                  <a:t>สำหรับทุกๆ...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”</a:t>
                </a:r>
                <a:r>
                  <a:rPr lang="th-TH">
                    <a:latin typeface="Cordia New" pitchFamily="34" charset="-34"/>
                    <a:cs typeface="Cordia New" pitchFamily="34" charset="-34"/>
                  </a:rPr>
                  <a:t> หรือ 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“</a:t>
                </a:r>
                <a:r>
                  <a:rPr lang="th-TH">
                    <a:latin typeface="Cordia New" pitchFamily="34" charset="-34"/>
                    <a:cs typeface="Cordia New" pitchFamily="34" charset="-34"/>
                  </a:rPr>
                  <a:t>สำหรับแต่ละ</a:t>
                </a:r>
                <a:r>
                  <a:rPr lang="en-US">
                    <a:latin typeface="Cordia New" pitchFamily="34" charset="-34"/>
                    <a:cs typeface="Cordia New" pitchFamily="34" charset="-34"/>
                  </a:rPr>
                  <a:t>”</a:t>
                </a:r>
                <a:endParaRPr lang="th-TH"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</p:grpSp>
      <p:sp>
        <p:nvSpPr>
          <p:cNvPr id="14" name="สี่เหลี่ยมผืนผ้า 13"/>
          <p:cNvSpPr/>
          <p:nvPr/>
        </p:nvSpPr>
        <p:spPr>
          <a:xfrm>
            <a:off x="609600" y="1524000"/>
            <a:ext cx="53340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ตัวบ่งปริมาณ (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Quantifier)</a:t>
            </a: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มีอยู่ 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แบบ คือ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81000" y="3505200"/>
            <a:ext cx="838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ตัวอย่าง  </a:t>
            </a:r>
            <a:r>
              <a:rPr lang="th-TH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จงเขียนข้อความต่อไปนี้ให้อยู่ในรูปสัญลักษณ์ เมื่อเอกภาพสัมพัทธ์คือเซตของจำนวนจริง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6" name="กลุ่ม 23"/>
          <p:cNvGrpSpPr>
            <a:grpSpLocks/>
          </p:cNvGrpSpPr>
          <p:nvPr/>
        </p:nvGrpSpPr>
        <p:grpSpPr bwMode="auto">
          <a:xfrm>
            <a:off x="762000" y="4572000"/>
            <a:ext cx="7696200" cy="1447800"/>
            <a:chOff x="762000" y="4495800"/>
            <a:chExt cx="7696200" cy="1447800"/>
          </a:xfrm>
        </p:grpSpPr>
        <p:sp>
          <p:nvSpPr>
            <p:cNvPr id="23" name="สี่เหลี่ยมมุมมน 22"/>
            <p:cNvSpPr/>
            <p:nvPr/>
          </p:nvSpPr>
          <p:spPr>
            <a:xfrm>
              <a:off x="762000" y="4495800"/>
              <a:ext cx="7696200" cy="1447800"/>
            </a:xfrm>
            <a:prstGeom prst="roundRect">
              <a:avLst>
                <a:gd name="adj" fmla="val 7567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038" name="สี่เหลี่ยมผืนผ้า 21"/>
            <p:cNvSpPr>
              <a:spLocks noChangeArrowheads="1"/>
            </p:cNvSpPr>
            <p:nvPr/>
          </p:nvSpPr>
          <p:spPr bwMode="auto">
            <a:xfrm>
              <a:off x="990600" y="4558605"/>
              <a:ext cx="72390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342900" algn="l"/>
                  <a:tab pos="685800" algn="l"/>
                </a:tabLst>
              </a:pPr>
              <a:r>
                <a:rPr lang="th-TH">
                  <a:latin typeface="Cordia New" pitchFamily="34" charset="-34"/>
                  <a:cs typeface="Cordia New" pitchFamily="34" charset="-34"/>
                </a:rPr>
                <a:t>	ก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)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	สำหรับ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x 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ทุกตัว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5x + 2x = 7x</a:t>
              </a:r>
            </a:p>
            <a:p>
              <a:pPr>
                <a:tabLst>
                  <a:tab pos="342900" algn="l"/>
                  <a:tab pos="685800" algn="l"/>
                </a:tabLst>
              </a:pPr>
              <a:r>
                <a:rPr lang="th-TH">
                  <a:latin typeface="Cordia New" pitchFamily="34" charset="-34"/>
                  <a:cs typeface="Cordia New" pitchFamily="34" charset="-34"/>
                </a:rPr>
                <a:t>	ข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)	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มีจำนวน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x 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ซึ่ง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7x – 5x = x</a:t>
              </a:r>
            </a:p>
            <a:p>
              <a:pPr>
                <a:tabLst>
                  <a:tab pos="342900" algn="l"/>
                  <a:tab pos="685800" algn="l"/>
                </a:tabLst>
              </a:pPr>
              <a:r>
                <a:rPr lang="th-TH">
                  <a:latin typeface="Cordia New" pitchFamily="34" charset="-34"/>
                  <a:cs typeface="Cordia New" pitchFamily="34" charset="-34"/>
                </a:rPr>
                <a:t>	ค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)	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สำหรับ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x 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แต่ละตัว ถ้า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x 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เป็นจำนวนนับ และ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x 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เป็นจำนวนตรรกยะ</a:t>
              </a:r>
              <a:endParaRPr lang="en-US"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รูปภาพ 6" descr="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รูปภาพ 8" descr="icon home.pn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1875"/>
            <a:ext cx="7426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609600" y="1600200"/>
            <a:ext cx="80010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ให้ </a:t>
            </a:r>
            <a:r>
              <a:rPr 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U </a:t>
            </a:r>
            <a:r>
              <a:rPr 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เป็นเอกภพสัมพัทธ์ สิ่งสำคัญที่ควรทราบมีดังนี้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199" y="3236893"/>
            <a:ext cx="8099659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4813" indent="-404813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 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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[P(x)]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มีความจริงเป็นเท็จ ก็ต่อเมื่อ มี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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U 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อย่างน้อย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ตัวที่ทำให้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P(x) 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เป็นเท็จ</a:t>
            </a:r>
            <a:endParaRPr 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199" y="5294293"/>
            <a:ext cx="7936029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4813" indent="-404813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4.  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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[P(x)]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มีค่าความจริงเป็นเท็จ ก็ต่อเมื่อ ทุกๆ ค่า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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U 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ทำให้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P(x) 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เป็นเท็จทั้งหมด</a:t>
            </a:r>
            <a:endParaRPr 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46567" y="4267200"/>
            <a:ext cx="8356519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4813" indent="-404813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 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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[P(x)]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มีค่าความจริงเป็นจริง ก็ต่อเมื่อ มี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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U 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อย่างน้อย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ตัวที่ทำให้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P(x) 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เป็นจริง</a:t>
            </a:r>
            <a:endParaRPr 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2209800"/>
            <a:ext cx="77724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4813" indent="-404813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 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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[P(x)]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มีค่าความจริงเป็นจริง ก็ต่อเมื่อ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P(x) </a:t>
            </a:r>
            <a:r>
              <a:rPr 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เป็นจริงสำหรับทุกๆ ค่า ของ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x 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Symbol"/>
              </a:rPr>
              <a:t></a:t>
            </a:r>
            <a:r>
              <a:rPr 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8129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รูปภาพ 6" descr="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รูปภาพ 7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405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รูปภาพ 8" descr="icon home.pn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0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31875"/>
            <a:ext cx="7426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กลุ่ม 14"/>
          <p:cNvGrpSpPr>
            <a:grpSpLocks/>
          </p:cNvGrpSpPr>
          <p:nvPr/>
        </p:nvGrpSpPr>
        <p:grpSpPr bwMode="auto">
          <a:xfrm>
            <a:off x="2590800" y="3230563"/>
            <a:ext cx="3276600" cy="1200150"/>
            <a:chOff x="2590800" y="3230940"/>
            <a:chExt cx="3276600" cy="1200329"/>
          </a:xfrm>
        </p:grpSpPr>
        <p:sp>
          <p:nvSpPr>
            <p:cNvPr id="12" name="สี่เหลี่ยมมุมมน 11"/>
            <p:cNvSpPr/>
            <p:nvPr/>
          </p:nvSpPr>
          <p:spPr>
            <a:xfrm>
              <a:off x="2590800" y="3264282"/>
              <a:ext cx="2819400" cy="1066959"/>
            </a:xfrm>
            <a:prstGeom prst="roundRect">
              <a:avLst>
                <a:gd name="adj" fmla="val 7120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  <a:endParaRPr lang="th-TH" dirty="0"/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3048000" y="3230940"/>
              <a:ext cx="2819400" cy="120032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084263" algn="l"/>
                  <a:tab pos="1423988" algn="l"/>
                </a:tabLst>
                <a:defRPr/>
              </a:pPr>
              <a:r>
                <a:rPr lang="th-TH" sz="2400" b="1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เหตุ</a:t>
              </a:r>
              <a:r>
                <a:rPr lang="en-US" sz="2400" b="1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	1.	p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084263" algn="l"/>
                  <a:tab pos="1423988" algn="l"/>
                </a:tabLst>
                <a:defRPr/>
              </a:pPr>
              <a:r>
                <a:rPr lang="en-US" sz="2400" b="1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	2.	q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084263" algn="l"/>
                  <a:tab pos="1423988" algn="l"/>
                </a:tabLst>
                <a:defRPr/>
              </a:pPr>
              <a:r>
                <a:rPr lang="en-US" sz="2400" b="1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	3.	r</a:t>
              </a: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381000" y="1600200"/>
            <a:ext cx="86106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การอ้างเหตุผล (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Argument)</a:t>
            </a:r>
            <a:r>
              <a:rPr lang="th-TH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คือ การที่จะตรวจสอบว่า จากเหตุหรือสิ่งที่โจทย์กำหนดมาให้ เราสามารถนำมาสรุปเป็นผลอย่างใดอย่างหนึ่งได้หรือไม่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7200" y="2521803"/>
            <a:ext cx="83058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th-TH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เช่น ถ้ามีเหตุ </a:t>
            </a: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p, q, r </a:t>
            </a:r>
            <a:r>
              <a:rPr lang="th-TH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และผลที่ต้องการคือ </a:t>
            </a: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 </a:t>
            </a:r>
            <a:r>
              <a:rPr lang="th-TH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เราจะสามารถเขียนข้อมูลดังกล่าวได้ในรูป</a:t>
            </a:r>
          </a:p>
        </p:txBody>
      </p:sp>
      <p:grpSp>
        <p:nvGrpSpPr>
          <p:cNvPr id="3" name="กลุ่ม 16"/>
          <p:cNvGrpSpPr>
            <a:grpSpLocks/>
          </p:cNvGrpSpPr>
          <p:nvPr/>
        </p:nvGrpSpPr>
        <p:grpSpPr bwMode="auto">
          <a:xfrm>
            <a:off x="1066800" y="5181600"/>
            <a:ext cx="7467600" cy="685800"/>
            <a:chOff x="1066800" y="5181600"/>
            <a:chExt cx="7467600" cy="685800"/>
          </a:xfrm>
        </p:grpSpPr>
        <p:sp>
          <p:nvSpPr>
            <p:cNvPr id="14" name="สี่เหลี่ยมมุมมน 13"/>
            <p:cNvSpPr/>
            <p:nvPr/>
          </p:nvSpPr>
          <p:spPr>
            <a:xfrm>
              <a:off x="1066800" y="5181600"/>
              <a:ext cx="7467600" cy="6858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1638300" y="5329535"/>
              <a:ext cx="6324600" cy="4616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  <a:defRPr/>
              </a:pPr>
              <a:r>
                <a:rPr lang="th-TH" sz="2400" b="1" spc="50" dirty="0">
                  <a:ln w="11430"/>
                  <a:solidFill>
                    <a:srgbClr val="9900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ถ้า เหตุ </a:t>
              </a:r>
              <a:r>
                <a:rPr lang="en-US" sz="2400" b="1" spc="50" dirty="0">
                  <a:ln w="11430"/>
                  <a:solidFill>
                    <a:srgbClr val="9900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p, q, r </a:t>
              </a:r>
              <a:r>
                <a:rPr lang="th-TH" sz="2400" b="1" spc="50" dirty="0">
                  <a:ln w="11430"/>
                  <a:solidFill>
                    <a:srgbClr val="9900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นำมาสรุปเป็นผล </a:t>
              </a:r>
              <a:r>
                <a:rPr lang="en-US" sz="2400" b="1" spc="50" dirty="0">
                  <a:ln w="11430"/>
                  <a:solidFill>
                    <a:srgbClr val="9900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s </a:t>
              </a:r>
              <a:r>
                <a:rPr lang="th-TH" sz="2400" b="1" spc="50" dirty="0">
                  <a:ln w="11430"/>
                  <a:solidFill>
                    <a:srgbClr val="9900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ได้ นั่นคือ สมเหตุสมผล</a:t>
              </a:r>
              <a:endParaRPr lang="en-US" sz="2400" b="1" spc="50" dirty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4" name="กลุ่ม 15"/>
          <p:cNvGrpSpPr>
            <a:grpSpLocks/>
          </p:cNvGrpSpPr>
          <p:nvPr/>
        </p:nvGrpSpPr>
        <p:grpSpPr bwMode="auto">
          <a:xfrm>
            <a:off x="2590800" y="4419600"/>
            <a:ext cx="2819400" cy="523875"/>
            <a:chOff x="2590800" y="4419600"/>
            <a:chExt cx="2819400" cy="523220"/>
          </a:xfrm>
        </p:grpSpPr>
        <p:sp>
          <p:nvSpPr>
            <p:cNvPr id="13" name="สี่เหลี่ยมมุมมน 12"/>
            <p:cNvSpPr/>
            <p:nvPr/>
          </p:nvSpPr>
          <p:spPr>
            <a:xfrm>
              <a:off x="2590800" y="4463994"/>
              <a:ext cx="2819400" cy="380524"/>
            </a:xfrm>
            <a:prstGeom prst="roundRect">
              <a:avLst>
                <a:gd name="adj" fmla="val 712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  <a:endParaRPr lang="th-TH" dirty="0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187700" y="4419600"/>
              <a:ext cx="1231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ผล</a:t>
              </a:r>
              <a:r>
                <a:rPr lang="en-US" b="1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	s</a:t>
              </a:r>
              <a:endParaRPr lang="th-TH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4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287</Words>
  <Application>Microsoft Office PowerPoint</Application>
  <PresentationFormat>นำเสนอทางหน้าจอ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10" baseType="lpstr">
      <vt:lpstr>ชุดรูปแบบของ Office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1</cp:revision>
  <dcterms:created xsi:type="dcterms:W3CDTF">2014-05-22T07:28:50Z</dcterms:created>
  <dcterms:modified xsi:type="dcterms:W3CDTF">2014-05-22T07:30:07Z</dcterms:modified>
</cp:coreProperties>
</file>